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9" r:id="rId21"/>
    <p:sldId id="280" r:id="rId22"/>
    <p:sldId id="281" r:id="rId23"/>
    <p:sldId id="282" r:id="rId24"/>
    <p:sldId id="283" r:id="rId25"/>
    <p:sldId id="284" r:id="rId26"/>
    <p:sldId id="285" r:id="rId27"/>
    <p:sldId id="274" r:id="rId28"/>
    <p:sldId id="275" r:id="rId29"/>
    <p:sldId id="277" r:id="rId30"/>
    <p:sldId id="27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4"/>
    <p:restoredTop sz="96327"/>
  </p:normalViewPr>
  <p:slideViewPr>
    <p:cSldViewPr snapToGrid="0">
      <p:cViewPr varScale="1">
        <p:scale>
          <a:sx n="212" d="100"/>
          <a:sy n="212" d="100"/>
        </p:scale>
        <p:origin x="200" y="6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2D8FD-A2BA-98FC-1045-3251360A8ABC}"/>
              </a:ext>
            </a:extLst>
          </p:cNvPr>
          <p:cNvSpPr>
            <a:spLocks noGrp="1"/>
          </p:cNvSpPr>
          <p:nvPr>
            <p:ph type="title"/>
          </p:nvPr>
        </p:nvSpPr>
        <p:spPr/>
        <p:txBody>
          <a:bodyPr/>
          <a:lstStyle/>
          <a:p>
            <a:r>
              <a:rPr kumimoji="1" lang="ja-JP" altLang="en-US"/>
              <a:t>利用例</a:t>
            </a:r>
            <a:r>
              <a:rPr kumimoji="1" lang="en-US" altLang="ja-JP" dirty="0"/>
              <a:t>3</a:t>
            </a:r>
            <a:endParaRPr kumimoji="1" lang="ja-JP" altLang="en-US"/>
          </a:p>
        </p:txBody>
      </p:sp>
      <p:sp>
        <p:nvSpPr>
          <p:cNvPr id="5" name="テキスト プレースホルダー 4">
            <a:extLst>
              <a:ext uri="{FF2B5EF4-FFF2-40B4-BE49-F238E27FC236}">
                <a16:creationId xmlns:a16="http://schemas.microsoft.com/office/drawing/2014/main" id="{396C9F97-71CE-1ADE-15E9-A1DF5E76A132}"/>
              </a:ext>
            </a:extLst>
          </p:cNvPr>
          <p:cNvSpPr>
            <a:spLocks noGrp="1"/>
          </p:cNvSpPr>
          <p:nvPr>
            <p:ph type="body" idx="1"/>
          </p:nvPr>
        </p:nvSpPr>
        <p:spPr/>
        <p:txBody>
          <a:bodyPr/>
          <a:lstStyle/>
          <a:p>
            <a:r>
              <a:rPr lang="ja-JP" altLang="en-US" i="0">
                <a:solidFill>
                  <a:srgbClr val="333333"/>
                </a:solidFill>
                <a:effectLst/>
                <a:latin typeface="Meiryo" panose="020B0604030504040204" pitchFamily="34" charset="-128"/>
                <a:ea typeface="Meiryo" panose="020B0604030504040204" pitchFamily="34" charset="-128"/>
              </a:rPr>
              <a:t>国立国会図書館デジタルコレクション書誌情報</a:t>
            </a:r>
            <a:endParaRPr lang="en-US" altLang="ja-JP" i="0" dirty="0">
              <a:solidFill>
                <a:srgbClr val="333333"/>
              </a:solidFill>
              <a:effectLst/>
              <a:latin typeface="Meiryo" panose="020B0604030504040204" pitchFamily="34" charset="-128"/>
              <a:ea typeface="Meiryo" panose="020B0604030504040204" pitchFamily="34" charset="-128"/>
            </a:endParaRPr>
          </a:p>
          <a:p>
            <a:r>
              <a:rPr lang="en-US" altLang="ja-JP" sz="2000" i="0" dirty="0">
                <a:solidFill>
                  <a:srgbClr val="333333"/>
                </a:solidFill>
                <a:effectLst/>
                <a:latin typeface="Meiryo" panose="020B0604030504040204" pitchFamily="34" charset="-128"/>
                <a:ea typeface="Meiryo" panose="020B0604030504040204" pitchFamily="34" charset="-128"/>
              </a:rPr>
              <a:t>https://</a:t>
            </a:r>
            <a:r>
              <a:rPr lang="en-US" altLang="ja-JP" sz="2000" i="0" dirty="0" err="1">
                <a:solidFill>
                  <a:srgbClr val="333333"/>
                </a:solidFill>
                <a:effectLst/>
                <a:latin typeface="Meiryo" panose="020B0604030504040204" pitchFamily="34" charset="-128"/>
                <a:ea typeface="Meiryo" panose="020B0604030504040204" pitchFamily="34" charset="-128"/>
              </a:rPr>
              <a:t>www.ndl.go.jp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dlib</a:t>
            </a:r>
            <a:r>
              <a:rPr lang="en-US" altLang="ja-JP" sz="2000" i="0" dirty="0">
                <a:solidFill>
                  <a:srgbClr val="333333"/>
                </a:solidFill>
                <a:effectLst/>
                <a:latin typeface="Meiryo" panose="020B0604030504040204" pitchFamily="34" charset="-128"/>
                <a:ea typeface="Meiryo" panose="020B0604030504040204" pitchFamily="34" charset="-128"/>
              </a:rPr>
              <a:t>/standards/</a:t>
            </a:r>
            <a:r>
              <a:rPr lang="en-US" altLang="ja-JP" sz="2000" i="0" dirty="0" err="1">
                <a:solidFill>
                  <a:srgbClr val="333333"/>
                </a:solidFill>
                <a:effectLst/>
                <a:latin typeface="Meiryo" panose="020B0604030504040204" pitchFamily="34" charset="-128"/>
                <a:ea typeface="Meiryo" panose="020B0604030504040204" pitchFamily="34" charset="-128"/>
              </a:rPr>
              <a:t>opendataset</a:t>
            </a:r>
            <a:r>
              <a:rPr lang="en-US" altLang="ja-JP" sz="2000" i="0" dirty="0">
                <a:solidFill>
                  <a:srgbClr val="333333"/>
                </a:solidFill>
                <a:effectLst/>
                <a:latin typeface="Meiryo" panose="020B0604030504040204" pitchFamily="34" charset="-128"/>
                <a:ea typeface="Meiryo" panose="020B0604030504040204" pitchFamily="34" charset="-128"/>
              </a:rPr>
              <a:t>/</a:t>
            </a:r>
          </a:p>
          <a:p>
            <a:r>
              <a:rPr lang="ja-JP" altLang="en-US" sz="2000" i="0">
                <a:solidFill>
                  <a:srgbClr val="333333"/>
                </a:solidFill>
                <a:effectLst/>
                <a:latin typeface="Meiryo" panose="020B0604030504040204" pitchFamily="34" charset="-128"/>
                <a:ea typeface="Meiryo" panose="020B0604030504040204" pitchFamily="34" charset="-128"/>
              </a:rPr>
              <a:t>主に「古典籍」について</a:t>
            </a:r>
          </a:p>
          <a:p>
            <a:endParaRPr lang="ja-JP" altLang="en-US"/>
          </a:p>
        </p:txBody>
      </p:sp>
      <p:sp>
        <p:nvSpPr>
          <p:cNvPr id="4" name="スライド番号プレースホルダー 3">
            <a:extLst>
              <a:ext uri="{FF2B5EF4-FFF2-40B4-BE49-F238E27FC236}">
                <a16:creationId xmlns:a16="http://schemas.microsoft.com/office/drawing/2014/main" id="{E3303032-C57E-EEB1-65CC-0FD1AAA2CA50}"/>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40666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193005"/>
            <a:ext cx="7886700" cy="1983957"/>
          </a:xfrm>
        </p:spPr>
        <p:txBody>
          <a:bodyPr>
            <a:normAutofit/>
          </a:bodyPr>
          <a:lstStyle/>
          <a:p>
            <a:r>
              <a:rPr lang="ja-JP" altLang="en-US" sz="2200"/>
              <a:t>いろんな</a:t>
            </a:r>
            <a:r>
              <a:rPr lang="en-US" altLang="ja-JP" sz="2200" dirty="0"/>
              <a:t>(</a:t>
            </a:r>
            <a:r>
              <a:rPr lang="ja-JP" altLang="en-US" sz="2200"/>
              <a:t>統一性の無いが便宜性のある</a:t>
            </a:r>
            <a:r>
              <a:rPr lang="en-US" altLang="ja-JP" sz="2200" dirty="0"/>
              <a:t>)</a:t>
            </a:r>
            <a:r>
              <a:rPr lang="ja-JP" altLang="en-US" sz="2200"/>
              <a:t>記号の使い方を発見。</a:t>
            </a:r>
            <a:endParaRPr lang="en-US" altLang="ja-JP" sz="2200" dirty="0"/>
          </a:p>
          <a:p>
            <a:pPr lvl="1"/>
            <a:r>
              <a:rPr lang="ja-JP" altLang="en-US" sz="1800"/>
              <a:t>括弧も多様</a:t>
            </a:r>
            <a:endParaRPr lang="en-US" altLang="ja-JP" sz="1800" dirty="0"/>
          </a:p>
          <a:p>
            <a:pPr lvl="1"/>
            <a:r>
              <a:rPr lang="ja-JP" altLang="en-US" sz="1800"/>
              <a:t>伏せ字のようなものも多様。</a:t>
            </a:r>
            <a:endParaRPr lang="en-US" altLang="ja-JP" sz="1800" dirty="0"/>
          </a:p>
          <a:p>
            <a:r>
              <a:rPr lang="ja-JP" altLang="en-US" sz="2200"/>
              <a:t>改行文字を除いた文字列長としての最大値は、</a:t>
            </a:r>
            <a:r>
              <a:rPr lang="en-US" altLang="ja-JP" sz="2200" dirty="0"/>
              <a:t>17</a:t>
            </a:r>
            <a:r>
              <a:rPr lang="ja-JP" altLang="en-US" sz="2200"/>
              <a:t>文字。</a:t>
            </a:r>
            <a:endParaRPr lang="en-US" altLang="ja-JP" sz="2200" dirty="0"/>
          </a:p>
          <a:p>
            <a:pPr lvl="1"/>
            <a:endParaRPr lang="en-US" altLang="ja-JP" sz="18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pic>
        <p:nvPicPr>
          <p:cNvPr id="13" name="図 12">
            <a:extLst>
              <a:ext uri="{FF2B5EF4-FFF2-40B4-BE49-F238E27FC236}">
                <a16:creationId xmlns:a16="http://schemas.microsoft.com/office/drawing/2014/main" id="{239725E8-204F-B23E-AF65-7AE938CFB7AF}"/>
              </a:ext>
            </a:extLst>
          </p:cNvPr>
          <p:cNvPicPr>
            <a:picLocks noChangeAspect="1"/>
          </p:cNvPicPr>
          <p:nvPr/>
        </p:nvPicPr>
        <p:blipFill>
          <a:blip r:embed="rId2"/>
          <a:stretch>
            <a:fillRect/>
          </a:stretch>
        </p:blipFill>
        <p:spPr>
          <a:xfrm>
            <a:off x="114300" y="891661"/>
            <a:ext cx="8952490" cy="2976492"/>
          </a:xfrm>
          <a:prstGeom prst="rect">
            <a:avLst/>
          </a:prstGeom>
        </p:spPr>
      </p:pic>
    </p:spTree>
    <p:extLst>
      <p:ext uri="{BB962C8B-B14F-4D97-AF65-F5344CB8AC3E}">
        <p14:creationId xmlns:p14="http://schemas.microsoft.com/office/powerpoint/2010/main" val="353023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a:t>
            </a:r>
            <a:r>
              <a:rPr lang="en-US" altLang="ja-JP" dirty="0"/>
              <a:t>(W3CDTF)</a:t>
            </a:r>
            <a:r>
              <a:rPr lang="ja-JP" altLang="en-US"/>
              <a:t>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016053"/>
            <a:ext cx="7886700" cy="2160909"/>
          </a:xfrm>
        </p:spPr>
        <p:txBody>
          <a:bodyPr>
            <a:normAutofit/>
          </a:bodyPr>
          <a:lstStyle/>
          <a:p>
            <a:r>
              <a:rPr lang="ja-JP" altLang="en-US" sz="2000"/>
              <a:t>年は</a:t>
            </a:r>
            <a:r>
              <a:rPr lang="en-US" altLang="ja-JP" sz="2000" dirty="0"/>
              <a:t>4</a:t>
            </a:r>
            <a:r>
              <a:rPr lang="ja-JP" altLang="en-US" sz="2000"/>
              <a:t>桁だが</a:t>
            </a:r>
            <a:r>
              <a:rPr lang="en-US" altLang="ja-JP" sz="2000" dirty="0"/>
              <a:t>3</a:t>
            </a:r>
            <a:r>
              <a:rPr lang="ja-JP" altLang="en-US" sz="2000"/>
              <a:t>桁が、</a:t>
            </a:r>
            <a:r>
              <a:rPr lang="en-US" altLang="ja-JP" sz="2000" dirty="0"/>
              <a:t>8</a:t>
            </a:r>
            <a:r>
              <a:rPr lang="ja-JP" altLang="en-US" sz="2000"/>
              <a:t>万</a:t>
            </a:r>
            <a:r>
              <a:rPr lang="en-US" altLang="ja-JP" sz="2000" dirty="0"/>
              <a:t>21016</a:t>
            </a:r>
            <a:r>
              <a:rPr lang="ja-JP" altLang="en-US" sz="2000"/>
              <a:t>件中</a:t>
            </a:r>
            <a:r>
              <a:rPr lang="en-US" altLang="ja-JP" sz="2000" dirty="0"/>
              <a:t>1</a:t>
            </a:r>
            <a:r>
              <a:rPr lang="ja-JP" altLang="en-US" sz="2000"/>
              <a:t>個あり。</a:t>
            </a:r>
            <a:endParaRPr lang="en-US" altLang="ja-JP" sz="2000" dirty="0"/>
          </a:p>
          <a:p>
            <a:pPr lvl="1"/>
            <a:r>
              <a:rPr lang="en-US" altLang="ja-JP" sz="1800" dirty="0"/>
              <a:t>"740 " </a:t>
            </a:r>
            <a:r>
              <a:rPr lang="ja-JP" altLang="en-US" sz="1800"/>
              <a:t>とあり、最後に空白文字がある。</a:t>
            </a:r>
            <a:endParaRPr lang="en-US" altLang="ja-JP" sz="1800" dirty="0"/>
          </a:p>
          <a:p>
            <a:pPr lvl="1"/>
            <a:r>
              <a:rPr lang="ja-JP" altLang="en-US" sz="1800"/>
              <a:t>西暦</a:t>
            </a:r>
            <a:r>
              <a:rPr lang="en-US" altLang="ja-JP" sz="1800" dirty="0"/>
              <a:t>999</a:t>
            </a:r>
            <a:r>
              <a:rPr lang="ja-JP" altLang="en-US" sz="1800"/>
              <a:t>年以前は、最初の桁は</a:t>
            </a:r>
            <a:r>
              <a:rPr lang="en-US" altLang="ja-JP" sz="1800" dirty="0"/>
              <a:t>0</a:t>
            </a:r>
            <a:r>
              <a:rPr lang="ja-JP" altLang="en-US" sz="1800"/>
              <a:t>で始まり、</a:t>
            </a:r>
            <a:r>
              <a:rPr lang="en-US" altLang="ja-JP" sz="1800" dirty="0"/>
              <a:t>9</a:t>
            </a:r>
            <a:r>
              <a:rPr lang="ja-JP" altLang="en-US" sz="1800"/>
              <a:t>件。</a:t>
            </a:r>
            <a:endParaRPr lang="en-US" altLang="ja-JP" sz="1800" dirty="0"/>
          </a:p>
          <a:p>
            <a:r>
              <a:rPr lang="en-US" altLang="ja-JP" sz="2000" dirty="0"/>
              <a:t>5</a:t>
            </a:r>
            <a:r>
              <a:rPr lang="ja-JP" altLang="en-US" sz="2000"/>
              <a:t>と</a:t>
            </a:r>
            <a:r>
              <a:rPr lang="en-US" altLang="ja-JP" sz="2000" dirty="0"/>
              <a:t>6</a:t>
            </a:r>
            <a:r>
              <a:rPr lang="ja-JP" altLang="en-US" sz="2000"/>
              <a:t>桁目が縦線</a:t>
            </a:r>
            <a:r>
              <a:rPr lang="en-US" altLang="ja-JP" sz="2000" dirty="0"/>
              <a:t>2</a:t>
            </a:r>
            <a:r>
              <a:rPr lang="ja-JP" altLang="en-US" sz="2000"/>
              <a:t>本のものあり。</a:t>
            </a:r>
            <a:endParaRPr lang="en-US" altLang="ja-JP" sz="2000" dirty="0"/>
          </a:p>
          <a:p>
            <a:pPr lvl="1"/>
            <a:r>
              <a:rPr lang="en-US" altLang="ja-JP" sz="1800" dirty="0"/>
              <a:t>OR</a:t>
            </a:r>
            <a:r>
              <a:rPr lang="ja-JP" altLang="en-US" sz="1800"/>
              <a:t>の記号かと思いきや、隣り合った</a:t>
            </a:r>
            <a:r>
              <a:rPr lang="en-US" altLang="ja-JP" sz="1800" dirty="0"/>
              <a:t>2</a:t>
            </a:r>
            <a:r>
              <a:rPr lang="ja-JP" altLang="en-US" sz="1800"/>
              <a:t>年でも無い。</a:t>
            </a:r>
            <a:endParaRPr lang="en-US" altLang="ja-JP" sz="1800" dirty="0"/>
          </a:p>
          <a:p>
            <a:r>
              <a:rPr lang="ja-JP" altLang="en-US" sz="2200"/>
              <a:t>ハイフンを使った</a:t>
            </a:r>
            <a:r>
              <a:rPr lang="en-US" altLang="ja-JP" sz="2200" dirty="0"/>
              <a:t>"1847-18"</a:t>
            </a:r>
            <a:r>
              <a:rPr lang="ja-JP" altLang="en-US" sz="2200"/>
              <a:t>が</a:t>
            </a:r>
            <a:r>
              <a:rPr lang="en-US" altLang="ja-JP" sz="2200" dirty="0"/>
              <a:t>137</a:t>
            </a:r>
            <a:r>
              <a:rPr lang="ja-JP" altLang="en-US" sz="2200"/>
              <a:t>件。</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1E9A9219-55C2-7F37-5D4C-6356A1748F34}"/>
              </a:ext>
            </a:extLst>
          </p:cNvPr>
          <p:cNvPicPr>
            <a:picLocks noChangeAspect="1"/>
          </p:cNvPicPr>
          <p:nvPr/>
        </p:nvPicPr>
        <p:blipFill>
          <a:blip r:embed="rId2"/>
          <a:stretch>
            <a:fillRect/>
          </a:stretch>
        </p:blipFill>
        <p:spPr>
          <a:xfrm>
            <a:off x="372979" y="1054170"/>
            <a:ext cx="8490208" cy="2465066"/>
          </a:xfrm>
          <a:prstGeom prst="rect">
            <a:avLst/>
          </a:prstGeom>
        </p:spPr>
      </p:pic>
    </p:spTree>
    <p:extLst>
      <p:ext uri="{BB962C8B-B14F-4D97-AF65-F5344CB8AC3E}">
        <p14:creationId xmlns:p14="http://schemas.microsoft.com/office/powerpoint/2010/main" val="775743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「巻次」について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5853883"/>
            <a:ext cx="7886700" cy="913879"/>
          </a:xfrm>
        </p:spPr>
        <p:txBody>
          <a:bodyPr>
            <a:normAutofit/>
          </a:bodyPr>
          <a:lstStyle/>
          <a:p>
            <a:r>
              <a:rPr lang="ja-JP" altLang="en-US" sz="2200"/>
              <a:t>使われた文字列や文字が分かる。</a:t>
            </a:r>
            <a:endParaRPr lang="en-US" altLang="ja-JP" sz="2200" dirty="0"/>
          </a:p>
          <a:p>
            <a:r>
              <a:rPr lang="ja-JP" altLang="en-US" sz="2200"/>
              <a:t>コマンド</a:t>
            </a:r>
            <a:r>
              <a:rPr lang="en-US" altLang="ja-JP" sz="2200" dirty="0" err="1"/>
              <a:t>csel</a:t>
            </a:r>
            <a:r>
              <a:rPr lang="ja-JP" altLang="en-US" sz="2200"/>
              <a:t>の機能で最も右の</a:t>
            </a:r>
            <a:r>
              <a:rPr lang="en-US" altLang="ja-JP" sz="2200" dirty="0"/>
              <a:t>4</a:t>
            </a:r>
            <a:r>
              <a:rPr lang="ja-JP" altLang="en-US" sz="2200"/>
              <a:t>列だけ選んだ。</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pic>
        <p:nvPicPr>
          <p:cNvPr id="2" name="図 1">
            <a:extLst>
              <a:ext uri="{FF2B5EF4-FFF2-40B4-BE49-F238E27FC236}">
                <a16:creationId xmlns:a16="http://schemas.microsoft.com/office/drawing/2014/main" id="{163BD785-CA3E-B4CF-24BE-7970C6183629}"/>
              </a:ext>
            </a:extLst>
          </p:cNvPr>
          <p:cNvPicPr>
            <a:picLocks noChangeAspect="1"/>
          </p:cNvPicPr>
          <p:nvPr/>
        </p:nvPicPr>
        <p:blipFill>
          <a:blip r:embed="rId2"/>
          <a:stretch>
            <a:fillRect/>
          </a:stretch>
        </p:blipFill>
        <p:spPr>
          <a:xfrm>
            <a:off x="685800" y="1052243"/>
            <a:ext cx="7772400" cy="4753513"/>
          </a:xfrm>
          <a:prstGeom prst="rect">
            <a:avLst/>
          </a:prstGeom>
        </p:spPr>
      </p:pic>
    </p:spTree>
    <p:extLst>
      <p:ext uri="{BB962C8B-B14F-4D97-AF65-F5344CB8AC3E}">
        <p14:creationId xmlns:p14="http://schemas.microsoft.com/office/powerpoint/2010/main" val="202433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「シリーズ」について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3820027"/>
            <a:ext cx="7886700" cy="2947736"/>
          </a:xfrm>
        </p:spPr>
        <p:txBody>
          <a:bodyPr>
            <a:normAutofit/>
          </a:bodyPr>
          <a:lstStyle/>
          <a:p>
            <a:r>
              <a:rPr lang="ja-JP" altLang="en-US" sz="2200"/>
              <a:t>使われた文字列や文字が分かる。</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BFACB8B5-A660-0857-9E70-6E4BC645CA73}"/>
              </a:ext>
            </a:extLst>
          </p:cNvPr>
          <p:cNvPicPr>
            <a:picLocks noChangeAspect="1"/>
          </p:cNvPicPr>
          <p:nvPr/>
        </p:nvPicPr>
        <p:blipFill>
          <a:blip r:embed="rId2"/>
          <a:stretch>
            <a:fillRect/>
          </a:stretch>
        </p:blipFill>
        <p:spPr>
          <a:xfrm>
            <a:off x="312821" y="1159090"/>
            <a:ext cx="8607480" cy="2336084"/>
          </a:xfrm>
          <a:prstGeom prst="rect">
            <a:avLst/>
          </a:prstGeom>
        </p:spPr>
      </p:pic>
    </p:spTree>
    <p:extLst>
      <p:ext uri="{BB962C8B-B14F-4D97-AF65-F5344CB8AC3E}">
        <p14:creationId xmlns:p14="http://schemas.microsoft.com/office/powerpoint/2010/main" val="269458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上海新華書店の「請求番号」</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r>
              <a:rPr lang="en-US" altLang="ja-JP" sz="2200" dirty="0"/>
              <a:t>XP-</a:t>
            </a:r>
            <a:r>
              <a:rPr lang="ja-JP" altLang="en-US" sz="2200"/>
              <a:t> の  </a:t>
            </a:r>
            <a:r>
              <a:rPr lang="en-US" altLang="ja-JP" sz="2200" dirty="0"/>
              <a:t>A, B, C, D</a:t>
            </a:r>
            <a:r>
              <a:rPr lang="ja-JP" altLang="en-US" sz="2200"/>
              <a:t> とあって、</a:t>
            </a:r>
            <a:r>
              <a:rPr lang="en-US" altLang="ja-JP" sz="2200" dirty="0"/>
              <a:t>1</a:t>
            </a:r>
            <a:r>
              <a:rPr lang="ja-JP" altLang="en-US" sz="2200"/>
              <a:t>から</a:t>
            </a:r>
            <a:r>
              <a:rPr lang="en-US" altLang="ja-JP" sz="2200" dirty="0"/>
              <a:t>999</a:t>
            </a:r>
            <a:r>
              <a:rPr lang="ja-JP" altLang="en-US" sz="2200"/>
              <a:t>までは少なくとも連番。</a:t>
            </a:r>
            <a:endParaRPr lang="en-US" altLang="ja-JP" sz="2200" dirty="0"/>
          </a:p>
          <a:p>
            <a:r>
              <a:rPr lang="en-US" altLang="ja-JP" sz="2200" dirty="0"/>
              <a:t>XP-B</a:t>
            </a:r>
            <a:r>
              <a:rPr lang="ja-JP" altLang="en-US" sz="2200"/>
              <a:t>に付いては</a:t>
            </a:r>
            <a:r>
              <a:rPr lang="en-US" altLang="ja-JP" sz="2200" dirty="0"/>
              <a:t>1</a:t>
            </a:r>
            <a:r>
              <a:rPr lang="ja-JP" altLang="en-US" sz="2200"/>
              <a:t>から</a:t>
            </a:r>
            <a:r>
              <a:rPr lang="en-US" altLang="ja-JP" sz="2200" dirty="0"/>
              <a:t>46080</a:t>
            </a:r>
            <a:r>
              <a:rPr lang="ja-JP" altLang="en-US" sz="2200"/>
              <a:t>あるが</a:t>
            </a:r>
            <a:r>
              <a:rPr lang="en-US" altLang="ja-JP" sz="2200" dirty="0"/>
              <a:t>1</a:t>
            </a:r>
            <a:r>
              <a:rPr lang="ja-JP" altLang="en-US" sz="2200"/>
              <a:t>箇所で抜けがありそう。</a:t>
            </a:r>
            <a:endParaRPr lang="en-US" altLang="ja-JP" sz="2200" dirty="0"/>
          </a:p>
          <a:p>
            <a:pPr lvl="1"/>
            <a:r>
              <a:rPr lang="ja-JP" altLang="en-US" sz="1800"/>
              <a:t>調べてみたら、</a:t>
            </a:r>
            <a:r>
              <a:rPr lang="en-US" altLang="ja-JP" sz="1800" dirty="0"/>
              <a:t>8078</a:t>
            </a:r>
            <a:r>
              <a:rPr lang="ja-JP" altLang="en-US" sz="1800"/>
              <a:t>が抜けていた。</a:t>
            </a:r>
            <a:endParaRPr lang="en-US" altLang="ja-JP" sz="1800" dirty="0"/>
          </a:p>
          <a:p>
            <a:pPr lvl="1"/>
            <a:r>
              <a:rPr lang="en-US" altLang="ja-JP" sz="1800" dirty="0"/>
              <a:t>XP-A</a:t>
            </a:r>
            <a:r>
              <a:rPr lang="ja-JP" altLang="en-US" sz="1800"/>
              <a:t>においても同様そう。それは表の</a:t>
            </a:r>
            <a:r>
              <a:rPr lang="en-US" altLang="ja-JP" sz="1800" dirty="0"/>
              <a:t>A,B,C,D</a:t>
            </a:r>
            <a:r>
              <a:rPr lang="ja-JP" altLang="en-US" sz="1800"/>
              <a:t>を見て分かった。</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25</a:t>
            </a:fld>
            <a:endParaRPr kumimoji="1" lang="ja-JP" altLang="en-US"/>
          </a:p>
        </p:txBody>
      </p:sp>
      <p:pic>
        <p:nvPicPr>
          <p:cNvPr id="2" name="図 1">
            <a:extLst>
              <a:ext uri="{FF2B5EF4-FFF2-40B4-BE49-F238E27FC236}">
                <a16:creationId xmlns:a16="http://schemas.microsoft.com/office/drawing/2014/main" id="{223593AB-64D1-4F45-A2EA-4E27B3F62A15}"/>
              </a:ext>
            </a:extLst>
          </p:cNvPr>
          <p:cNvPicPr>
            <a:picLocks noChangeAspect="1"/>
          </p:cNvPicPr>
          <p:nvPr/>
        </p:nvPicPr>
        <p:blipFill>
          <a:blip r:embed="rId2"/>
          <a:stretch>
            <a:fillRect/>
          </a:stretch>
        </p:blipFill>
        <p:spPr>
          <a:xfrm>
            <a:off x="499311" y="1323819"/>
            <a:ext cx="7772400" cy="3464405"/>
          </a:xfrm>
          <a:prstGeom prst="rect">
            <a:avLst/>
          </a:prstGeom>
        </p:spPr>
      </p:pic>
    </p:spTree>
    <p:extLst>
      <p:ext uri="{BB962C8B-B14F-4D97-AF65-F5344CB8AC3E}">
        <p14:creationId xmlns:p14="http://schemas.microsoft.com/office/powerpoint/2010/main" val="243884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上海新華書店の「シリーズ」</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26</a:t>
            </a:fld>
            <a:endParaRPr kumimoji="1" lang="ja-JP" altLang="en-US"/>
          </a:p>
        </p:txBody>
      </p:sp>
      <p:pic>
        <p:nvPicPr>
          <p:cNvPr id="3" name="図 2">
            <a:extLst>
              <a:ext uri="{FF2B5EF4-FFF2-40B4-BE49-F238E27FC236}">
                <a16:creationId xmlns:a16="http://schemas.microsoft.com/office/drawing/2014/main" id="{65C90B38-D96E-B9FF-2F84-54FA5584FA99}"/>
              </a:ext>
            </a:extLst>
          </p:cNvPr>
          <p:cNvPicPr>
            <a:picLocks noChangeAspect="1"/>
          </p:cNvPicPr>
          <p:nvPr/>
        </p:nvPicPr>
        <p:blipFill>
          <a:blip r:embed="rId2"/>
          <a:stretch>
            <a:fillRect/>
          </a:stretch>
        </p:blipFill>
        <p:spPr>
          <a:xfrm>
            <a:off x="306804" y="1193434"/>
            <a:ext cx="8456829" cy="2235566"/>
          </a:xfrm>
          <a:prstGeom prst="rect">
            <a:avLst/>
          </a:prstGeom>
        </p:spPr>
      </p:pic>
    </p:spTree>
    <p:extLst>
      <p:ext uri="{BB962C8B-B14F-4D97-AF65-F5344CB8AC3E}">
        <p14:creationId xmlns:p14="http://schemas.microsoft.com/office/powerpoint/2010/main" val="222000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27</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28</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29</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30</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2402</TotalTime>
  <Words>2701</Words>
  <Application>Microsoft Macintosh PowerPoint</Application>
  <PresentationFormat>画面に合わせる (4:3)</PresentationFormat>
  <Paragraphs>218</Paragraphs>
  <Slides>30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Hiragino Kaku Gothic ProN</vt:lpstr>
      <vt:lpstr>Meiryo</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利用例3</vt:lpstr>
      <vt:lpstr>出版年の書式について</vt:lpstr>
      <vt:lpstr>出版年(W3CDTF)の書式について</vt:lpstr>
      <vt:lpstr>「巻次」について</vt:lpstr>
      <vt:lpstr>「シリーズ」について</vt:lpstr>
      <vt:lpstr>上海新華書店の「請求番号」</vt:lpstr>
      <vt:lpstr>上海新華書店の「シリーズ」</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37</cp:revision>
  <cp:lastPrinted>2023-03-04T16:36:54Z</cp:lastPrinted>
  <dcterms:created xsi:type="dcterms:W3CDTF">2023-03-03T12:43:51Z</dcterms:created>
  <dcterms:modified xsi:type="dcterms:W3CDTF">2023-03-05T04:46:12Z</dcterms:modified>
</cp:coreProperties>
</file>